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6" r:id="rId2"/>
    <p:sldId id="297" r:id="rId3"/>
    <p:sldId id="304" r:id="rId4"/>
    <p:sldId id="302" r:id="rId5"/>
    <p:sldId id="299" r:id="rId6"/>
    <p:sldId id="300" r:id="rId7"/>
    <p:sldId id="303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3004-AC3F-4D9C-9C01-DCA92C3AF014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4CC8-7DB7-43CF-9B22-20E561C9A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lowersFrame_png_ydh_0008_1772x11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 descr="flowersFrame_png_ydh_0008_1772x11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95400" y="304800"/>
            <a:ext cx="723900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THPT</a:t>
            </a:r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 </a:t>
            </a:r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endParaRPr lang="en-US" sz="4000" b="1" dirty="0" smtClean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dirty="0" smtClean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:</a:t>
            </a:r>
            <a:b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ANKEN VÀ ANKAĐIEN</a:t>
            </a:r>
            <a:endParaRPr lang="en-US" sz="4000" b="1" cap="none" spc="0" dirty="0" smtClean="0">
              <a:ln/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76885"/>
              </p:ext>
            </p:extLst>
          </p:nvPr>
        </p:nvGraphicFramePr>
        <p:xfrm>
          <a:off x="228600" y="762000"/>
          <a:ext cx="8686800" cy="519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An</a:t>
                      </a:r>
                      <a:r>
                        <a:rPr lang="en-US" sz="2400" baseline="0" dirty="0" err="1" smtClean="0"/>
                        <a:t>ken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Ankađien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680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9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64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1447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CTPT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6670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 điểm 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 tạo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5720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T/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cHH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trưng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2819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1600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2n-2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(n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1676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2n 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(n </a:t>
            </a:r>
            <a:r>
              <a:rPr lang="en-US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286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-Trong phân tử có </a:t>
            </a:r>
            <a:r>
              <a:rPr lang="en-US" sz="2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liên kết đôi C=C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286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-Trong phân tử có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liên kết đôi C=C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5400" y="3276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-Có đồng phân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mạch cacbon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và đồng phân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vị trí liên kết đôi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4724400"/>
            <a:ext cx="6773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-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Phản ứng cộng : Cộng H</a:t>
            </a:r>
            <a:r>
              <a:rPr lang="en-US" sz="24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cộng Br</a:t>
            </a:r>
            <a:r>
              <a:rPr lang="en-US" sz="24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(dd)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Cộng HX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5400" y="35814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-Một số anken và ankađien có đồng phân hình học 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295400" y="525780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-Phản ứng trùng hợp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10400" y="2819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1"/>
      <p:bldP spid="11" grpId="1"/>
      <p:bldP spid="14" grpId="0"/>
      <p:bldP spid="15" grpId="0"/>
      <p:bldP spid="16" grpId="0"/>
      <p:bldP spid="17" grpId="0"/>
      <p:bldP spid="19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295400"/>
            <a:ext cx="6858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152400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Trình bày phương pháp hóa học để phân biệt 3 bình đựng 3 khí riêng biệt là metan, etilen và cacbonic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24000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Khi cho buta-1,3-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ien tác dụng với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nhiệt độ cao có Ni làm xúc tác có thể thu được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A.butan                B.isobutan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C.Isobutilen          D.pentan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14400" y="3733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838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chuyển hóa lẫn nhau giữa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ankan, anken và ankađien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2133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Ankađien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3505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vi-VN" sz="2800" dirty="0" smtClean="0"/>
              <a:t> 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ankan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2133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anken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81200" y="25908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1828800" y="27432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419600" y="26670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533900" y="28575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95600" y="2362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895600" y="2209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2000" y="1676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C</a:t>
            </a:r>
            <a:r>
              <a:rPr lang="vi-VN" sz="2800" baseline="-25000" dirty="0" smtClean="0">
                <a:solidFill>
                  <a:srgbClr val="FF0000"/>
                </a:solidFill>
              </a:rPr>
              <a:t>n </a:t>
            </a:r>
            <a:r>
              <a:rPr lang="vi-VN" sz="2800" dirty="0" smtClean="0">
                <a:solidFill>
                  <a:srgbClr val="FF0000"/>
                </a:solidFill>
              </a:rPr>
              <a:t> H</a:t>
            </a:r>
            <a:r>
              <a:rPr lang="vi-VN" sz="2800" baseline="-25000" dirty="0" smtClean="0">
                <a:solidFill>
                  <a:srgbClr val="FF0000"/>
                </a:solidFill>
              </a:rPr>
              <a:t>2n-2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6800" y="1676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C</a:t>
            </a:r>
            <a:r>
              <a:rPr lang="vi-VN" sz="2800" baseline="-25000" dirty="0" smtClean="0">
                <a:solidFill>
                  <a:srgbClr val="FF0000"/>
                </a:solidFill>
              </a:rPr>
              <a:t>n </a:t>
            </a:r>
            <a:r>
              <a:rPr lang="vi-VN" sz="2800" dirty="0" smtClean="0">
                <a:solidFill>
                  <a:srgbClr val="FF0000"/>
                </a:solidFill>
              </a:rPr>
              <a:t> H</a:t>
            </a:r>
            <a:r>
              <a:rPr lang="vi-VN" sz="2800" baseline="-25000" dirty="0" smtClean="0">
                <a:solidFill>
                  <a:srgbClr val="FF0000"/>
                </a:solidFill>
              </a:rPr>
              <a:t>2n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5600" y="3962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C</a:t>
            </a:r>
            <a:r>
              <a:rPr lang="vi-VN" sz="2800" baseline="-25000" dirty="0" smtClean="0">
                <a:solidFill>
                  <a:srgbClr val="FF0000"/>
                </a:solidFill>
              </a:rPr>
              <a:t>n </a:t>
            </a:r>
            <a:r>
              <a:rPr lang="vi-VN" sz="2800" dirty="0" smtClean="0">
                <a:solidFill>
                  <a:srgbClr val="FF0000"/>
                </a:solidFill>
              </a:rPr>
              <a:t> H</a:t>
            </a:r>
            <a:r>
              <a:rPr lang="vi-VN" sz="2800" baseline="-25000" dirty="0" smtClean="0">
                <a:solidFill>
                  <a:srgbClr val="FF0000"/>
                </a:solidFill>
              </a:rPr>
              <a:t>2n+2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182880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t</a:t>
            </a:r>
            <a:r>
              <a:rPr lang="vi-VN" b="1" baseline="30000" dirty="0" smtClean="0"/>
              <a:t>0</a:t>
            </a:r>
            <a:r>
              <a:rPr lang="vi-VN" b="1" dirty="0" smtClean="0"/>
              <a:t>,xt  (-H</a:t>
            </a:r>
            <a:r>
              <a:rPr lang="vi-VN" b="1" baseline="-25000" dirty="0" smtClean="0"/>
              <a:t>2</a:t>
            </a:r>
            <a:r>
              <a:rPr lang="vi-VN" b="1" dirty="0" smtClean="0"/>
              <a:t>)</a:t>
            </a:r>
            <a:r>
              <a:rPr lang="vi-VN" b="1" baseline="-25000" dirty="0" smtClean="0"/>
              <a:t>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24200" y="2362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t</a:t>
            </a:r>
            <a:r>
              <a:rPr lang="vi-VN" b="1" baseline="30000" dirty="0" smtClean="0"/>
              <a:t>0</a:t>
            </a:r>
            <a:r>
              <a:rPr lang="vi-VN" b="1" dirty="0" smtClean="0"/>
              <a:t>,xt  (+H</a:t>
            </a:r>
            <a:r>
              <a:rPr lang="vi-VN" b="1" baseline="-25000" dirty="0" smtClean="0"/>
              <a:t>2</a:t>
            </a:r>
            <a:r>
              <a:rPr lang="vi-VN" b="1" dirty="0" smtClean="0"/>
              <a:t>)</a:t>
            </a:r>
            <a:r>
              <a:rPr lang="vi-VN" b="1" baseline="-25000" dirty="0" smtClean="0"/>
              <a:t>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18650648">
            <a:off x="4180669" y="2731291"/>
            <a:ext cx="1472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t</a:t>
            </a:r>
            <a:r>
              <a:rPr lang="vi-VN" b="1" baseline="30000" dirty="0" smtClean="0"/>
              <a:t>0</a:t>
            </a:r>
            <a:r>
              <a:rPr lang="vi-VN" b="1" dirty="0" smtClean="0"/>
              <a:t>,xt  (-H</a:t>
            </a:r>
            <a:r>
              <a:rPr lang="vi-VN" b="1" baseline="-25000" dirty="0" smtClean="0"/>
              <a:t>2</a:t>
            </a:r>
            <a:r>
              <a:rPr lang="vi-VN" b="1" dirty="0" smtClean="0"/>
              <a:t>)</a:t>
            </a:r>
            <a:r>
              <a:rPr lang="vi-VN" b="1" baseline="-25000" dirty="0" smtClean="0"/>
              <a:t>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18783733">
            <a:off x="4681150" y="3050867"/>
            <a:ext cx="154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t</a:t>
            </a:r>
            <a:r>
              <a:rPr lang="vi-VN" b="1" baseline="30000" dirty="0" smtClean="0"/>
              <a:t>0</a:t>
            </a:r>
            <a:r>
              <a:rPr lang="vi-VN" b="1" dirty="0" smtClean="0"/>
              <a:t>,xt  (+H</a:t>
            </a:r>
            <a:r>
              <a:rPr lang="vi-VN" b="1" baseline="-25000" dirty="0" smtClean="0"/>
              <a:t>2</a:t>
            </a:r>
            <a:r>
              <a:rPr lang="vi-VN" b="1" dirty="0" smtClean="0"/>
              <a:t>)</a:t>
            </a:r>
            <a:r>
              <a:rPr lang="vi-VN" b="1" baseline="-25000" dirty="0" smtClean="0"/>
              <a:t>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rot="2321310">
            <a:off x="1855229" y="286761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t</a:t>
            </a:r>
            <a:r>
              <a:rPr lang="vi-VN" b="1" baseline="30000" dirty="0" smtClean="0"/>
              <a:t>0</a:t>
            </a:r>
            <a:r>
              <a:rPr lang="vi-VN" b="1" dirty="0" smtClean="0"/>
              <a:t>,xt  (+H</a:t>
            </a:r>
            <a:r>
              <a:rPr lang="vi-VN" b="1" baseline="-25000" dirty="0" smtClean="0"/>
              <a:t>2</a:t>
            </a:r>
            <a:r>
              <a:rPr lang="vi-VN" b="1" dirty="0" smtClean="0"/>
              <a:t>)</a:t>
            </a:r>
            <a:r>
              <a:rPr lang="vi-VN" b="1" baseline="-25000" dirty="0" smtClean="0"/>
              <a:t>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2334028">
            <a:off x="1549507" y="3250173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t</a:t>
            </a:r>
            <a:r>
              <a:rPr lang="vi-VN" b="1" baseline="30000" dirty="0" smtClean="0"/>
              <a:t>0</a:t>
            </a:r>
            <a:r>
              <a:rPr lang="vi-VN" b="1" dirty="0" smtClean="0"/>
              <a:t>,xt  (-H</a:t>
            </a:r>
            <a:r>
              <a:rPr lang="vi-VN" b="1" baseline="-25000" dirty="0" smtClean="0"/>
              <a:t>2</a:t>
            </a:r>
            <a:r>
              <a:rPr lang="vi-VN" b="1" dirty="0" smtClean="0"/>
              <a:t>)</a:t>
            </a:r>
            <a:r>
              <a:rPr lang="vi-VN" b="1" baseline="-25000" dirty="0" smtClean="0"/>
              <a:t>    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257800" y="3810000"/>
            <a:ext cx="3657600" cy="251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57800" y="4038600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Viết PTHH các phản ứng điều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polibutađien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but-1-en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15" grpId="0"/>
      <p:bldP spid="16" grpId="0"/>
      <p:bldP spid="17" grpId="0"/>
      <p:bldP spid="28" grpId="0"/>
      <p:bldP spid="29" grpId="0"/>
      <p:bldP spid="30" grpId="0"/>
      <p:bldP spid="31" grpId="0"/>
      <p:bldP spid="33" grpId="0"/>
      <p:bldP spid="41" grpId="0"/>
      <p:bldP spid="42" grpId="0"/>
      <p:bldP spid="44" grpId="0"/>
      <p:bldP spid="45" grpId="0"/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04800"/>
            <a:ext cx="64008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81000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Viết PTHH các phản ứng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điều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polibutađien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từ but-1-en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05000"/>
            <a:ext cx="8915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but-1-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buta-1,3-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buta-1,3-đien(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 1,4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0480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CH-CH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xt,t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CH-CH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2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but-1-en                                           buta-1,3-đien</a:t>
            </a: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CH-CH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xt,P,t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buta-1,3-đien                               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polibutađien</a:t>
            </a: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90900" y="3429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4419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57800" y="4343400"/>
            <a:ext cx="22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77502" y="4296102"/>
            <a:ext cx="3048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7620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1" y="609600"/>
            <a:ext cx="73152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685800"/>
            <a:ext cx="716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Hoàn thành chuỗi chuyển hóa sau: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ank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ank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ank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411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868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Cho 4,48 lít hỗn hợp khí gồm metan và etilen đi qua dung dịch brom dư, thấy dung dịch nhạt màu và còn 1,12 lít khí thoát ra.các thể tích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đo ở điều kiện tiêu chuẩn. Thành phần phần trăm thể tích của khí metan trong hỗn hợp 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600" dirty="0" smtClean="0">
                <a:latin typeface="Times New Roman" pitchFamily="18" charset="0"/>
                <a:cs typeface="Times New Roman" pitchFamily="18" charset="0"/>
              </a:rPr>
              <a:t>A. 25 %         B. 50 %         C. 60 %           D. 37,5 % 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971800" y="46482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3400" y="190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391400" y="449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52600" y="1371600"/>
            <a:ext cx="2057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762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2/Viết CTCT của ankađien có CTPT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1/Viết CTCT của anken có CTPT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367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obama</dc:title>
  <dc:creator>toan</dc:creator>
  <cp:lastModifiedBy>admin</cp:lastModifiedBy>
  <cp:revision>105</cp:revision>
  <dcterms:created xsi:type="dcterms:W3CDTF">2014-10-06T19:19:29Z</dcterms:created>
  <dcterms:modified xsi:type="dcterms:W3CDTF">2020-04-12T06:56:47Z</dcterms:modified>
</cp:coreProperties>
</file>