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96" r:id="rId2"/>
    <p:sldId id="297" r:id="rId3"/>
    <p:sldId id="304" r:id="rId4"/>
    <p:sldId id="302" r:id="rId5"/>
    <p:sldId id="299" r:id="rId6"/>
    <p:sldId id="300" r:id="rId7"/>
    <p:sldId id="303" r:id="rId8"/>
    <p:sldId id="30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44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03004-AC3F-4D9C-9C01-DCA92C3AF014}" type="datetimeFigureOut">
              <a:rPr lang="en-US" smtClean="0"/>
              <a:pPr/>
              <a:t>4/12/2020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84CC8-7DB7-43CF-9B22-20E561C9A3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flowersFrame_png_ydh_0008_1772x11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5" name="Picture 4" descr="flowersFrame_png_ydh_0008_1772x118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295400" y="304800"/>
            <a:ext cx="7239000" cy="44012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THPT</a:t>
            </a:r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NGUYỄN </a:t>
            </a:r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KHAI</a:t>
            </a:r>
            <a:endParaRPr lang="en-US" sz="4000" b="1" dirty="0" smtClean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endParaRPr lang="en-US" sz="4000" b="1" dirty="0" smtClean="0">
              <a:ln/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cap="none" spc="0" dirty="0">
              <a:ln/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LUYỆN TẬP :</a:t>
            </a:r>
            <a:b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b="1" dirty="0" smtClean="0">
                <a:ln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ANKEN VÀ ANKAĐIEN</a:t>
            </a:r>
            <a:endParaRPr lang="en-US" sz="4000" b="1" cap="none" spc="0" dirty="0" smtClean="0">
              <a:ln/>
              <a:solidFill>
                <a:srgbClr val="0070C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676885"/>
              </p:ext>
            </p:extLst>
          </p:nvPr>
        </p:nvGraphicFramePr>
        <p:xfrm>
          <a:off x="228600" y="762000"/>
          <a:ext cx="8686800" cy="519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An</a:t>
                      </a:r>
                      <a:r>
                        <a:rPr lang="en-US" sz="2400" baseline="0" dirty="0" err="1" smtClean="0"/>
                        <a:t>ken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Ankađien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8200"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066800"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2192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645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52400" y="1447800"/>
            <a:ext cx="129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CTPT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2667000"/>
            <a:ext cx="114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Đặc điểm 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cấu tạo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4572000"/>
            <a:ext cx="426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T/</a:t>
            </a:r>
            <a:r>
              <a:rPr lang="en-US" sz="2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cHH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</a:p>
          <a:p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trưng</a:t>
            </a:r>
            <a:endParaRPr lang="en-US" sz="2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43600" y="28194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257800" y="1600200"/>
            <a:ext cx="312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2n-2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(n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2400" b="1" dirty="0" smtClean="0">
                <a:solidFill>
                  <a:srgbClr val="FF0000"/>
                </a:solidFill>
              </a:rPr>
              <a:t>)</a:t>
            </a:r>
          </a:p>
          <a:p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524000" y="1676400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b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b="1" baseline="-25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2n    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(n </a:t>
            </a:r>
            <a:r>
              <a:rPr lang="en-US" sz="2400" b="1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24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2)</a:t>
            </a:r>
            <a:endParaRPr lang="en-US" sz="24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3000" y="22860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-Trong phân tử có </a:t>
            </a:r>
            <a:r>
              <a:rPr lang="en-US" sz="2400" u="sng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liên kết đôi C=C</a:t>
            </a:r>
            <a:endParaRPr lang="en-US" sz="2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29200" y="2286000"/>
            <a:ext cx="388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-Trong phân tử có </a:t>
            </a:r>
            <a:r>
              <a:rPr lang="en-US" sz="24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liên kết đôi C=C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295400" y="3276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-Có đồng phân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mạch cacbon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và đồng phân </a:t>
            </a: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vị trí liên kết đôi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447800" y="4724400"/>
            <a:ext cx="6773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B050"/>
                </a:solidFill>
              </a:rPr>
              <a:t>-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Phản ứng cộng : Cộng H</a:t>
            </a:r>
            <a:r>
              <a:rPr lang="en-US" sz="2400" b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cộng Br</a:t>
            </a:r>
            <a:r>
              <a:rPr lang="en-US" sz="2400" b="1" baseline="-25000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 (dd)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; Cộng HX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95400" y="3581400"/>
            <a:ext cx="723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-Một số anken và ankađien có đồng phân hình học </a:t>
            </a:r>
          </a:p>
          <a:p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295400" y="5257800"/>
            <a:ext cx="4114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-Phản ứng trùng hợp</a:t>
            </a:r>
          </a:p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010400" y="28194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1"/>
      <p:bldP spid="10" grpId="1"/>
      <p:bldP spid="11" grpId="1"/>
      <p:bldP spid="14" grpId="0"/>
      <p:bldP spid="15" grpId="0"/>
      <p:bldP spid="16" grpId="0"/>
      <p:bldP spid="17" grpId="0"/>
      <p:bldP spid="19" grpId="0"/>
      <p:bldP spid="21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62000" y="1295400"/>
            <a:ext cx="6858000" cy="3505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219200" y="1524000"/>
            <a:ext cx="6019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Trình bày phương pháp hóa học để phân biệt 3 bình đựng 3 khí riêng biệt là metan, etilen và cacbonic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0600" y="1524000"/>
            <a:ext cx="63246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Khi cho buta-1,3-</a:t>
            </a:r>
            <a:r>
              <a:rPr lang="vi-VN" sz="3200" dirty="0" smtClean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ien tác dụng với H</a:t>
            </a:r>
            <a:r>
              <a:rPr lang="en-US" sz="32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ở nhiệt độ cao có Ni làm xúc tác có thể thu được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A.butan                B.isobutan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C.Isobutilen          D.pentan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914400" y="3733800"/>
            <a:ext cx="1524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5" grpId="1"/>
      <p:bldP spid="6" grpId="0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52400" y="838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 chuyển hóa lẫn nhau giữa </a:t>
            </a:r>
            <a:r>
              <a:rPr lang="vi-VN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ankan, anken và ankađien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09600" y="2133600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Ankađien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000" y="35052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</a:t>
            </a:r>
            <a:r>
              <a:rPr lang="vi-VN" sz="2800" dirty="0" smtClean="0"/>
              <a:t> </a:t>
            </a:r>
            <a:r>
              <a:rPr lang="en-US" sz="2800" dirty="0" smtClean="0"/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ankan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00600" y="2133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anken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1981200" y="25908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>
            <a:off x="1828800" y="2743200"/>
            <a:ext cx="1143000" cy="91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5400000" flipH="1" flipV="1">
            <a:off x="4419600" y="2667000"/>
            <a:ext cx="990600" cy="990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5400000">
            <a:off x="4533900" y="2857500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895600" y="23622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2895600" y="2209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62000" y="1676400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C</a:t>
            </a:r>
            <a:r>
              <a:rPr lang="vi-VN" sz="2800" baseline="-25000" dirty="0" smtClean="0">
                <a:solidFill>
                  <a:srgbClr val="FF0000"/>
                </a:solidFill>
              </a:rPr>
              <a:t>n </a:t>
            </a:r>
            <a:r>
              <a:rPr lang="vi-VN" sz="2800" dirty="0" smtClean="0">
                <a:solidFill>
                  <a:srgbClr val="FF0000"/>
                </a:solidFill>
              </a:rPr>
              <a:t> H</a:t>
            </a:r>
            <a:r>
              <a:rPr lang="vi-VN" sz="2800" baseline="-25000" dirty="0" smtClean="0">
                <a:solidFill>
                  <a:srgbClr val="FF0000"/>
                </a:solidFill>
              </a:rPr>
              <a:t>2n-2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76800" y="16764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C</a:t>
            </a:r>
            <a:r>
              <a:rPr lang="vi-VN" sz="2800" baseline="-25000" dirty="0" smtClean="0">
                <a:solidFill>
                  <a:srgbClr val="FF0000"/>
                </a:solidFill>
              </a:rPr>
              <a:t>n </a:t>
            </a:r>
            <a:r>
              <a:rPr lang="vi-VN" sz="2800" dirty="0" smtClean="0">
                <a:solidFill>
                  <a:srgbClr val="FF0000"/>
                </a:solidFill>
              </a:rPr>
              <a:t> H</a:t>
            </a:r>
            <a:r>
              <a:rPr lang="vi-VN" sz="2800" baseline="-25000" dirty="0" smtClean="0">
                <a:solidFill>
                  <a:srgbClr val="FF0000"/>
                </a:solidFill>
              </a:rPr>
              <a:t>2n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895600" y="39624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solidFill>
                  <a:srgbClr val="FF0000"/>
                </a:solidFill>
              </a:rPr>
              <a:t>C</a:t>
            </a:r>
            <a:r>
              <a:rPr lang="vi-VN" sz="2800" baseline="-25000" dirty="0" smtClean="0">
                <a:solidFill>
                  <a:srgbClr val="FF0000"/>
                </a:solidFill>
              </a:rPr>
              <a:t>n </a:t>
            </a:r>
            <a:r>
              <a:rPr lang="vi-VN" sz="2800" dirty="0" smtClean="0">
                <a:solidFill>
                  <a:srgbClr val="FF0000"/>
                </a:solidFill>
              </a:rPr>
              <a:t> H</a:t>
            </a:r>
            <a:r>
              <a:rPr lang="vi-VN" sz="2800" baseline="-25000" dirty="0" smtClean="0">
                <a:solidFill>
                  <a:srgbClr val="FF0000"/>
                </a:solidFill>
              </a:rPr>
              <a:t>2n+2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24200" y="18288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t</a:t>
            </a:r>
            <a:r>
              <a:rPr lang="vi-VN" b="1" baseline="30000" dirty="0" smtClean="0"/>
              <a:t>0</a:t>
            </a:r>
            <a:r>
              <a:rPr lang="vi-VN" b="1" dirty="0" smtClean="0"/>
              <a:t>,xt  (-H</a:t>
            </a:r>
            <a:r>
              <a:rPr lang="vi-VN" b="1" baseline="-25000" dirty="0" smtClean="0"/>
              <a:t>2</a:t>
            </a:r>
            <a:r>
              <a:rPr lang="vi-VN" b="1" dirty="0" smtClean="0"/>
              <a:t>)</a:t>
            </a:r>
            <a:r>
              <a:rPr lang="vi-VN" b="1" baseline="-25000" dirty="0" smtClean="0"/>
              <a:t>   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3124200" y="23622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t</a:t>
            </a:r>
            <a:r>
              <a:rPr lang="vi-VN" b="1" baseline="30000" dirty="0" smtClean="0"/>
              <a:t>0</a:t>
            </a:r>
            <a:r>
              <a:rPr lang="vi-VN" b="1" dirty="0" smtClean="0"/>
              <a:t>,xt  (+H</a:t>
            </a:r>
            <a:r>
              <a:rPr lang="vi-VN" b="1" baseline="-25000" dirty="0" smtClean="0"/>
              <a:t>2</a:t>
            </a:r>
            <a:r>
              <a:rPr lang="vi-VN" b="1" dirty="0" smtClean="0"/>
              <a:t>)</a:t>
            </a:r>
            <a:r>
              <a:rPr lang="vi-VN" b="1" baseline="-25000" dirty="0" smtClean="0"/>
              <a:t>   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 rot="18650648">
            <a:off x="4180669" y="2731291"/>
            <a:ext cx="14728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t</a:t>
            </a:r>
            <a:r>
              <a:rPr lang="vi-VN" b="1" baseline="30000" dirty="0" smtClean="0"/>
              <a:t>0</a:t>
            </a:r>
            <a:r>
              <a:rPr lang="vi-VN" b="1" dirty="0" smtClean="0"/>
              <a:t>,xt  (-H</a:t>
            </a:r>
            <a:r>
              <a:rPr lang="vi-VN" b="1" baseline="-25000" dirty="0" smtClean="0"/>
              <a:t>2</a:t>
            </a:r>
            <a:r>
              <a:rPr lang="vi-VN" b="1" dirty="0" smtClean="0"/>
              <a:t>)</a:t>
            </a:r>
            <a:r>
              <a:rPr lang="vi-VN" b="1" baseline="-25000" dirty="0" smtClean="0"/>
              <a:t>   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 rot="18783733">
            <a:off x="4681150" y="3050867"/>
            <a:ext cx="1540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t</a:t>
            </a:r>
            <a:r>
              <a:rPr lang="vi-VN" b="1" baseline="30000" dirty="0" smtClean="0"/>
              <a:t>0</a:t>
            </a:r>
            <a:r>
              <a:rPr lang="vi-VN" b="1" dirty="0" smtClean="0"/>
              <a:t>,xt  (+H</a:t>
            </a:r>
            <a:r>
              <a:rPr lang="vi-VN" b="1" baseline="-25000" dirty="0" smtClean="0"/>
              <a:t>2</a:t>
            </a:r>
            <a:r>
              <a:rPr lang="vi-VN" b="1" dirty="0" smtClean="0"/>
              <a:t>)</a:t>
            </a:r>
            <a:r>
              <a:rPr lang="vi-VN" b="1" baseline="-25000" dirty="0" smtClean="0"/>
              <a:t>   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 rot="2321310">
            <a:off x="1855229" y="2867615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t</a:t>
            </a:r>
            <a:r>
              <a:rPr lang="vi-VN" b="1" baseline="30000" dirty="0" smtClean="0"/>
              <a:t>0</a:t>
            </a:r>
            <a:r>
              <a:rPr lang="vi-VN" b="1" dirty="0" smtClean="0"/>
              <a:t>,xt  (+H</a:t>
            </a:r>
            <a:r>
              <a:rPr lang="vi-VN" b="1" baseline="-25000" dirty="0" smtClean="0"/>
              <a:t>2</a:t>
            </a:r>
            <a:r>
              <a:rPr lang="vi-VN" b="1" dirty="0" smtClean="0"/>
              <a:t>)</a:t>
            </a:r>
            <a:r>
              <a:rPr lang="vi-VN" b="1" baseline="-25000" dirty="0" smtClean="0"/>
              <a:t>   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 rot="2334028">
            <a:off x="1549507" y="325017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b="1" dirty="0" smtClean="0"/>
              <a:t>t</a:t>
            </a:r>
            <a:r>
              <a:rPr lang="vi-VN" b="1" baseline="30000" dirty="0" smtClean="0"/>
              <a:t>0</a:t>
            </a:r>
            <a:r>
              <a:rPr lang="vi-VN" b="1" dirty="0" smtClean="0"/>
              <a:t>,xt  (-H</a:t>
            </a:r>
            <a:r>
              <a:rPr lang="vi-VN" b="1" baseline="-25000" dirty="0" smtClean="0"/>
              <a:t>2</a:t>
            </a:r>
            <a:r>
              <a:rPr lang="vi-VN" b="1" dirty="0" smtClean="0"/>
              <a:t>)</a:t>
            </a:r>
            <a:r>
              <a:rPr lang="vi-VN" b="1" baseline="-25000" dirty="0" smtClean="0"/>
              <a:t>     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257800" y="3810000"/>
            <a:ext cx="3657600" cy="2514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257800" y="4038600"/>
            <a:ext cx="3581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Viết PTHH các phản ứng điều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polibutađien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but-1-en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4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1"/>
      <p:bldP spid="15" grpId="0"/>
      <p:bldP spid="16" grpId="0"/>
      <p:bldP spid="17" grpId="0"/>
      <p:bldP spid="28" grpId="0"/>
      <p:bldP spid="29" grpId="0"/>
      <p:bldP spid="30" grpId="0"/>
      <p:bldP spid="31" grpId="0"/>
      <p:bldP spid="33" grpId="0"/>
      <p:bldP spid="41" grpId="0"/>
      <p:bldP spid="42" grpId="0"/>
      <p:bldP spid="44" grpId="0"/>
      <p:bldP spid="45" grpId="0"/>
      <p:bldP spid="24" grpId="0" animBg="1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304800"/>
            <a:ext cx="6400800" cy="1524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381000"/>
            <a:ext cx="6248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Viết PTHH các phản ứng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điều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polibutađien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từ but-1-en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1905000"/>
            <a:ext cx="8915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 dẫn: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but-1-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buta-1,3-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buta-1,3-đien(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kiểu 1,4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3048000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CH-CH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xt,t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CH-CH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+ H</a:t>
            </a:r>
            <a:r>
              <a:rPr lang="en-US" sz="2600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26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    but-1-en                                           buta-1,3-đien</a:t>
            </a:r>
            <a:endParaRPr lang="en-US" sz="26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nCH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CH-CH</a:t>
            </a:r>
            <a:r>
              <a:rPr lang="en-US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   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xt,P,t</a:t>
            </a:r>
            <a:r>
              <a:rPr lang="en-US" sz="2600" baseline="30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(CH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-CH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CHCH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6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</a:p>
          <a:p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buta-1,3-đien                                    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polibutađien</a:t>
            </a:r>
            <a:endParaRPr lang="en-US" sz="26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390900" y="34290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3886200" y="44196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57800" y="4343400"/>
            <a:ext cx="2286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77502" y="4296102"/>
            <a:ext cx="304800" cy="1588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762000"/>
            <a:ext cx="2590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85801" y="609600"/>
            <a:ext cx="7315200" cy="198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38200" y="685800"/>
            <a:ext cx="71628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4: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Hoàn thành chuỗi chuyển hóa sau: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</a:t>
            </a:r>
          </a:p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ank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ank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ank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772400" y="411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152400"/>
            <a:ext cx="8686800" cy="2209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28600" y="152400"/>
            <a:ext cx="86106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vi-VN" sz="2600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Cho 4,48 lít hỗn hợp khí gồm metan và etilen đi qua dung dịch brom dư, thấy dung dịch nhạt màu và còn 1,12 lít khí thoát ra.các thể tích </a:t>
            </a:r>
            <a:r>
              <a:rPr lang="en-US" sz="2600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đo ở điều kiện tiêu chuẩn. Thành phần phần trăm thể tích của khí metan trong hỗn hợp là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vi-VN" sz="2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sz="2600" dirty="0" smtClean="0">
                <a:latin typeface="Times New Roman" pitchFamily="18" charset="0"/>
                <a:cs typeface="Times New Roman" pitchFamily="18" charset="0"/>
              </a:rPr>
              <a:t>A. 25 %         B. 50 %         C. 60 %           D. 37,5 % </a:t>
            </a:r>
          </a:p>
          <a:p>
            <a:endParaRPr lang="en-US" sz="2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971800" y="4648200"/>
            <a:ext cx="3352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33400" y="1905000"/>
            <a:ext cx="2286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7391400" y="449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1752600" y="1371600"/>
            <a:ext cx="2057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33600" y="762000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8200" y="1295400"/>
            <a:ext cx="678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2/Viết CTCT của ankađien có CTPT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38200" y="6858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1/Viết CTCT của anken có CTPT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</TotalTime>
  <Words>367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obama</dc:title>
  <dc:creator>toan</dc:creator>
  <cp:lastModifiedBy>admin</cp:lastModifiedBy>
  <cp:revision>105</cp:revision>
  <dcterms:created xsi:type="dcterms:W3CDTF">2014-10-06T19:19:29Z</dcterms:created>
  <dcterms:modified xsi:type="dcterms:W3CDTF">2020-04-12T06:56:47Z</dcterms:modified>
</cp:coreProperties>
</file>